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0" r:id="rId1"/>
  </p:sldMasterIdLst>
  <p:sldIdLst>
    <p:sldId id="256" r:id="rId2"/>
    <p:sldId id="270" r:id="rId3"/>
    <p:sldId id="280" r:id="rId4"/>
    <p:sldId id="277" r:id="rId5"/>
    <p:sldId id="285" r:id="rId6"/>
    <p:sldId id="286" r:id="rId7"/>
    <p:sldId id="288" r:id="rId8"/>
    <p:sldId id="289"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45" autoAdjust="0"/>
  </p:normalViewPr>
  <p:slideViewPr>
    <p:cSldViewPr snapToGrid="0">
      <p:cViewPr varScale="1">
        <p:scale>
          <a:sx n="101" d="100"/>
          <a:sy n="101" d="100"/>
        </p:scale>
        <p:origin x="91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B61BEF0D-F0BB-DE4B-95CE-6DB70DBA9567}" type="datetimeFigureOut">
              <a:rPr lang="en-US" smtClean="0"/>
              <a:pPr/>
              <a:t>17/3/2024</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730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767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966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8618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696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17/3/2024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5840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17/3/2024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8318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4096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393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6338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5558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2658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17/3/2024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0380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17/3/2024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1473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17/3/2024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127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1607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1707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17/3/2024</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82341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0048" y="2594212"/>
            <a:ext cx="10011904" cy="1669576"/>
          </a:xfrm>
        </p:spPr>
        <p:txBody>
          <a:bodyPr anchor="ctr"/>
          <a:lstStyle/>
          <a:p>
            <a:pPr algn="ctr"/>
            <a:r>
              <a:rPr lang="en-MY" sz="2600" b="1" dirty="0"/>
              <a:t>SEBUT HARGA PEROLEHAN MEMBEKAL DAN MENGHANTAR KASUT PEJABAT, KASUT TAKTIKAL DAN KASUT KESELAMATAN KEJURUTERAAN UNTUK KEGUNAAN JBPM NEGERI PERAK TAHUN 2024</a:t>
            </a:r>
          </a:p>
        </p:txBody>
      </p:sp>
      <p:sp>
        <p:nvSpPr>
          <p:cNvPr id="3" name="Subtitle 2"/>
          <p:cNvSpPr>
            <a:spLocks noGrp="1"/>
          </p:cNvSpPr>
          <p:nvPr>
            <p:ph type="subTitle" idx="1"/>
          </p:nvPr>
        </p:nvSpPr>
        <p:spPr>
          <a:xfrm>
            <a:off x="1527503" y="4305303"/>
            <a:ext cx="8825658" cy="861420"/>
          </a:xfrm>
        </p:spPr>
        <p:txBody>
          <a:bodyPr>
            <a:normAutofit/>
          </a:bodyPr>
          <a:lstStyle/>
          <a:p>
            <a:pPr algn="ctr"/>
            <a:r>
              <a:rPr lang="en-MY" sz="4400" b="1" dirty="0">
                <a:solidFill>
                  <a:schemeClr val="tx1"/>
                </a:solidFill>
                <a:latin typeface="Arial" panose="020B0604020202020204" pitchFamily="34" charset="0"/>
              </a:rPr>
              <a:t>QT240000000005360</a:t>
            </a:r>
            <a:endParaRPr lang="en-MY" sz="4400" b="1" dirty="0">
              <a:solidFill>
                <a:schemeClr val="tx1"/>
              </a:solidFill>
            </a:endParaRPr>
          </a:p>
        </p:txBody>
      </p:sp>
      <p:sp>
        <p:nvSpPr>
          <p:cNvPr id="5" name="TextBox 4"/>
          <p:cNvSpPr txBox="1"/>
          <p:nvPr/>
        </p:nvSpPr>
        <p:spPr>
          <a:xfrm>
            <a:off x="3678467" y="5072130"/>
            <a:ext cx="5029200" cy="646331"/>
          </a:xfrm>
          <a:prstGeom prst="rect">
            <a:avLst/>
          </a:prstGeom>
          <a:noFill/>
        </p:spPr>
        <p:txBody>
          <a:bodyPr wrap="square" rtlCol="0">
            <a:spAutoFit/>
          </a:bodyPr>
          <a:lstStyle/>
          <a:p>
            <a:pPr algn="ctr"/>
            <a:r>
              <a:rPr lang="en-MY" b="1" dirty="0">
                <a:solidFill>
                  <a:schemeClr val="bg1"/>
                </a:solidFill>
              </a:rPr>
              <a:t>18 MAC 2024</a:t>
            </a:r>
          </a:p>
          <a:p>
            <a:pPr algn="ctr"/>
            <a:r>
              <a:rPr lang="en-MY" b="1" dirty="0">
                <a:solidFill>
                  <a:schemeClr val="bg1"/>
                </a:solidFill>
              </a:rPr>
              <a:t>10.00 PAGI</a:t>
            </a:r>
          </a:p>
        </p:txBody>
      </p:sp>
      <p:pic>
        <p:nvPicPr>
          <p:cNvPr id="9" name="Picture 8">
            <a:extLst>
              <a:ext uri="{FF2B5EF4-FFF2-40B4-BE49-F238E27FC236}">
                <a16:creationId xmlns:a16="http://schemas.microsoft.com/office/drawing/2014/main" id="{D3FB9375-A036-4542-BC13-FB4CD54D479A}"/>
              </a:ext>
            </a:extLst>
          </p:cNvPr>
          <p:cNvPicPr>
            <a:picLocks noChangeAspect="1"/>
          </p:cNvPicPr>
          <p:nvPr/>
        </p:nvPicPr>
        <p:blipFill>
          <a:blip r:embed="rId2"/>
          <a:stretch>
            <a:fillRect/>
          </a:stretch>
        </p:blipFill>
        <p:spPr>
          <a:xfrm>
            <a:off x="5515842" y="700684"/>
            <a:ext cx="1160315" cy="1528167"/>
          </a:xfrm>
          <a:prstGeom prst="rect">
            <a:avLst/>
          </a:prstGeom>
        </p:spPr>
      </p:pic>
    </p:spTree>
    <p:extLst>
      <p:ext uri="{BB962C8B-B14F-4D97-AF65-F5344CB8AC3E}">
        <p14:creationId xmlns:p14="http://schemas.microsoft.com/office/powerpoint/2010/main" val="322518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F80D82-62F4-49B0-B5AA-43E1A91F1FA6}"/>
              </a:ext>
            </a:extLst>
          </p:cNvPr>
          <p:cNvPicPr>
            <a:picLocks noChangeAspect="1"/>
          </p:cNvPicPr>
          <p:nvPr/>
        </p:nvPicPr>
        <p:blipFill rotWithShape="1">
          <a:blip r:embed="rId2"/>
          <a:srcRect r="44593"/>
          <a:stretch/>
        </p:blipFill>
        <p:spPr>
          <a:xfrm>
            <a:off x="799296" y="2223651"/>
            <a:ext cx="10593408" cy="4271963"/>
          </a:xfrm>
          <a:prstGeom prst="rect">
            <a:avLst/>
          </a:prstGeom>
        </p:spPr>
      </p:pic>
      <p:sp>
        <p:nvSpPr>
          <p:cNvPr id="2" name="Title 1"/>
          <p:cNvSpPr>
            <a:spLocks noGrp="1"/>
          </p:cNvSpPr>
          <p:nvPr>
            <p:ph type="title"/>
          </p:nvPr>
        </p:nvSpPr>
        <p:spPr>
          <a:xfrm>
            <a:off x="1596382" y="947920"/>
            <a:ext cx="6013103" cy="728480"/>
          </a:xfrm>
        </p:spPr>
        <p:txBody>
          <a:bodyPr/>
          <a:lstStyle/>
          <a:p>
            <a:r>
              <a:rPr lang="en-MY" b="1" dirty="0">
                <a:solidFill>
                  <a:schemeClr val="bg1"/>
                </a:solidFill>
                <a:effectLst>
                  <a:outerShdw blurRad="38100" dist="38100" dir="2700000" algn="tl">
                    <a:srgbClr val="000000">
                      <a:alpha val="43137"/>
                    </a:srgbClr>
                  </a:outerShdw>
                </a:effectLst>
              </a:rPr>
              <a:t>SENARAI SEMAK TEKNIKAL</a:t>
            </a:r>
          </a:p>
        </p:txBody>
      </p:sp>
      <p:pic>
        <p:nvPicPr>
          <p:cNvPr id="29" name="Picture 28">
            <a:extLst>
              <a:ext uri="{FF2B5EF4-FFF2-40B4-BE49-F238E27FC236}">
                <a16:creationId xmlns:a16="http://schemas.microsoft.com/office/drawing/2014/main" id="{C90579E3-583C-4FF4-9325-07E02EA54B4A}"/>
              </a:ext>
            </a:extLst>
          </p:cNvPr>
          <p:cNvPicPr>
            <a:picLocks noChangeAspect="1"/>
          </p:cNvPicPr>
          <p:nvPr/>
        </p:nvPicPr>
        <p:blipFill>
          <a:blip r:embed="rId3"/>
          <a:stretch>
            <a:fillRect/>
          </a:stretch>
        </p:blipFill>
        <p:spPr>
          <a:xfrm>
            <a:off x="8528295" y="656153"/>
            <a:ext cx="1398766" cy="1842215"/>
          </a:xfrm>
          <a:prstGeom prst="rect">
            <a:avLst/>
          </a:prstGeom>
        </p:spPr>
      </p:pic>
      <p:grpSp>
        <p:nvGrpSpPr>
          <p:cNvPr id="3" name="Group 2">
            <a:extLst>
              <a:ext uri="{FF2B5EF4-FFF2-40B4-BE49-F238E27FC236}">
                <a16:creationId xmlns:a16="http://schemas.microsoft.com/office/drawing/2014/main" id="{C9E0FBAA-6D1E-524B-63E6-B220367F7BAB}"/>
              </a:ext>
            </a:extLst>
          </p:cNvPr>
          <p:cNvGrpSpPr/>
          <p:nvPr/>
        </p:nvGrpSpPr>
        <p:grpSpPr>
          <a:xfrm>
            <a:off x="7065561" y="3516707"/>
            <a:ext cx="3913734" cy="276999"/>
            <a:chOff x="6970952" y="3708110"/>
            <a:chExt cx="3609963" cy="276999"/>
          </a:xfrm>
        </p:grpSpPr>
        <p:cxnSp>
          <p:nvCxnSpPr>
            <p:cNvPr id="5" name="Straight Arrow Connector 4">
              <a:extLst>
                <a:ext uri="{FF2B5EF4-FFF2-40B4-BE49-F238E27FC236}">
                  <a16:creationId xmlns:a16="http://schemas.microsoft.com/office/drawing/2014/main" id="{E646C48C-B01C-B273-DA34-80FF07AFA262}"/>
                </a:ext>
              </a:extLst>
            </p:cNvPr>
            <p:cNvCxnSpPr>
              <a:cxnSpLocks/>
            </p:cNvCxnSpPr>
            <p:nvPr/>
          </p:nvCxnSpPr>
          <p:spPr>
            <a:xfrm flipH="1">
              <a:off x="6970952" y="3846610"/>
              <a:ext cx="592996" cy="0"/>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236A26C0-537A-73A3-D79A-A1BCDABC7BE7}"/>
                </a:ext>
              </a:extLst>
            </p:cNvPr>
            <p:cNvSpPr txBox="1"/>
            <p:nvPr/>
          </p:nvSpPr>
          <p:spPr>
            <a:xfrm>
              <a:off x="7603331" y="3708110"/>
              <a:ext cx="2977584" cy="2769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MY" sz="1200" b="1" dirty="0"/>
                <a:t>TEXT / YA / TIDAK</a:t>
              </a:r>
            </a:p>
          </p:txBody>
        </p:sp>
      </p:grpSp>
      <p:grpSp>
        <p:nvGrpSpPr>
          <p:cNvPr id="8" name="Group 7">
            <a:extLst>
              <a:ext uri="{FF2B5EF4-FFF2-40B4-BE49-F238E27FC236}">
                <a16:creationId xmlns:a16="http://schemas.microsoft.com/office/drawing/2014/main" id="{B96FE55A-FF59-BEB0-AE5E-52A9EB13E7F3}"/>
              </a:ext>
            </a:extLst>
          </p:cNvPr>
          <p:cNvGrpSpPr/>
          <p:nvPr/>
        </p:nvGrpSpPr>
        <p:grpSpPr>
          <a:xfrm>
            <a:off x="7026773" y="4899539"/>
            <a:ext cx="3952522" cy="461665"/>
            <a:chOff x="6965192" y="3072119"/>
            <a:chExt cx="3601028" cy="389293"/>
          </a:xfrm>
        </p:grpSpPr>
        <p:cxnSp>
          <p:nvCxnSpPr>
            <p:cNvPr id="9" name="Straight Arrow Connector 8">
              <a:extLst>
                <a:ext uri="{FF2B5EF4-FFF2-40B4-BE49-F238E27FC236}">
                  <a16:creationId xmlns:a16="http://schemas.microsoft.com/office/drawing/2014/main" id="{F3DD49D5-EDA1-4F19-32C4-ADB9A6851CF2}"/>
                </a:ext>
              </a:extLst>
            </p:cNvPr>
            <p:cNvCxnSpPr>
              <a:cxnSpLocks/>
              <a:stCxn id="10" idx="1"/>
            </p:cNvCxnSpPr>
            <p:nvPr/>
          </p:nvCxnSpPr>
          <p:spPr>
            <a:xfrm flipH="1">
              <a:off x="6965192" y="3266766"/>
              <a:ext cx="623444" cy="1"/>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AE33096A-099A-B20E-3EE3-131EA1E231BE}"/>
                </a:ext>
              </a:extLst>
            </p:cNvPr>
            <p:cNvSpPr txBox="1"/>
            <p:nvPr/>
          </p:nvSpPr>
          <p:spPr>
            <a:xfrm>
              <a:off x="7588636" y="3072119"/>
              <a:ext cx="2977584" cy="38929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MY" sz="1200" b="1" dirty="0"/>
                <a:t>MENGUNCI MASUK PENGALAMAN SYARIKAT BUKAN KERAJAAN</a:t>
              </a:r>
            </a:p>
          </p:txBody>
        </p:sp>
      </p:grpSp>
      <p:grpSp>
        <p:nvGrpSpPr>
          <p:cNvPr id="11" name="Group 10">
            <a:extLst>
              <a:ext uri="{FF2B5EF4-FFF2-40B4-BE49-F238E27FC236}">
                <a16:creationId xmlns:a16="http://schemas.microsoft.com/office/drawing/2014/main" id="{C5921B89-7EBD-9AE5-211A-B31F94CC47DF}"/>
              </a:ext>
            </a:extLst>
          </p:cNvPr>
          <p:cNvGrpSpPr/>
          <p:nvPr/>
        </p:nvGrpSpPr>
        <p:grpSpPr>
          <a:xfrm>
            <a:off x="7065561" y="6063347"/>
            <a:ext cx="3932999" cy="276999"/>
            <a:chOff x="6848156" y="3994334"/>
            <a:chExt cx="3932997" cy="276999"/>
          </a:xfrm>
        </p:grpSpPr>
        <p:cxnSp>
          <p:nvCxnSpPr>
            <p:cNvPr id="12" name="Straight Arrow Connector 11">
              <a:extLst>
                <a:ext uri="{FF2B5EF4-FFF2-40B4-BE49-F238E27FC236}">
                  <a16:creationId xmlns:a16="http://schemas.microsoft.com/office/drawing/2014/main" id="{3F41079E-CE84-A256-3D0E-5072B4B3CA6E}"/>
                </a:ext>
              </a:extLst>
            </p:cNvPr>
            <p:cNvCxnSpPr>
              <a:cxnSpLocks/>
              <a:stCxn id="13" idx="1"/>
            </p:cNvCxnSpPr>
            <p:nvPr/>
          </p:nvCxnSpPr>
          <p:spPr>
            <a:xfrm flipH="1">
              <a:off x="6848156" y="4132834"/>
              <a:ext cx="684298" cy="0"/>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67E2520-1FC4-BF36-7699-FEE9B865C858}"/>
                </a:ext>
              </a:extLst>
            </p:cNvPr>
            <p:cNvSpPr txBox="1"/>
            <p:nvPr/>
          </p:nvSpPr>
          <p:spPr>
            <a:xfrm>
              <a:off x="7532454" y="3994334"/>
              <a:ext cx="3248699" cy="2769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MY" sz="1200" b="1" dirty="0"/>
                <a:t>SYARAT-SYARAT AM</a:t>
              </a:r>
            </a:p>
          </p:txBody>
        </p:sp>
      </p:grpSp>
      <p:grpSp>
        <p:nvGrpSpPr>
          <p:cNvPr id="25" name="Group 24">
            <a:extLst>
              <a:ext uri="{FF2B5EF4-FFF2-40B4-BE49-F238E27FC236}">
                <a16:creationId xmlns:a16="http://schemas.microsoft.com/office/drawing/2014/main" id="{0276E152-30CD-C614-FA8D-6F5E01A1BBBD}"/>
              </a:ext>
            </a:extLst>
          </p:cNvPr>
          <p:cNvGrpSpPr/>
          <p:nvPr/>
        </p:nvGrpSpPr>
        <p:grpSpPr>
          <a:xfrm>
            <a:off x="7026773" y="5412193"/>
            <a:ext cx="3932999" cy="461665"/>
            <a:chOff x="6848156" y="3952990"/>
            <a:chExt cx="3932997" cy="461665"/>
          </a:xfrm>
        </p:grpSpPr>
        <p:cxnSp>
          <p:nvCxnSpPr>
            <p:cNvPr id="26" name="Straight Arrow Connector 25">
              <a:extLst>
                <a:ext uri="{FF2B5EF4-FFF2-40B4-BE49-F238E27FC236}">
                  <a16:creationId xmlns:a16="http://schemas.microsoft.com/office/drawing/2014/main" id="{63063E60-5860-B048-4A70-C2AEE83FBAFF}"/>
                </a:ext>
              </a:extLst>
            </p:cNvPr>
            <p:cNvCxnSpPr>
              <a:cxnSpLocks/>
              <a:stCxn id="27" idx="1"/>
            </p:cNvCxnSpPr>
            <p:nvPr/>
          </p:nvCxnSpPr>
          <p:spPr>
            <a:xfrm flipH="1" flipV="1">
              <a:off x="6848156" y="4091490"/>
              <a:ext cx="684298" cy="92333"/>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BE080D14-BFAC-9924-8418-46B1EA2850EE}"/>
                </a:ext>
              </a:extLst>
            </p:cNvPr>
            <p:cNvSpPr txBox="1"/>
            <p:nvPr/>
          </p:nvSpPr>
          <p:spPr>
            <a:xfrm>
              <a:off x="7532454" y="3952990"/>
              <a:ext cx="3248699"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200" b="1" dirty="0"/>
                <a:t>M</a:t>
              </a:r>
              <a:r>
                <a:rPr lang="en-MY" sz="1200" b="1" dirty="0"/>
                <a:t>UAT NAIK DOKUMEN PENGALAMAN SYARIKAT</a:t>
              </a:r>
            </a:p>
          </p:txBody>
        </p:sp>
      </p:grpSp>
    </p:spTree>
    <p:extLst>
      <p:ext uri="{BB962C8B-B14F-4D97-AF65-F5344CB8AC3E}">
        <p14:creationId xmlns:p14="http://schemas.microsoft.com/office/powerpoint/2010/main" val="3702711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6951DDD-901B-3B7C-D3B0-058B4A9DA401}"/>
              </a:ext>
            </a:extLst>
          </p:cNvPr>
          <p:cNvPicPr>
            <a:picLocks noChangeAspect="1"/>
          </p:cNvPicPr>
          <p:nvPr/>
        </p:nvPicPr>
        <p:blipFill>
          <a:blip r:embed="rId2"/>
          <a:stretch>
            <a:fillRect/>
          </a:stretch>
        </p:blipFill>
        <p:spPr>
          <a:xfrm>
            <a:off x="414027" y="2397094"/>
            <a:ext cx="11448679" cy="3750629"/>
          </a:xfrm>
          <a:prstGeom prst="rect">
            <a:avLst/>
          </a:prstGeom>
        </p:spPr>
      </p:pic>
      <p:sp>
        <p:nvSpPr>
          <p:cNvPr id="2" name="Title 1"/>
          <p:cNvSpPr>
            <a:spLocks noGrp="1"/>
          </p:cNvSpPr>
          <p:nvPr>
            <p:ph type="title"/>
          </p:nvPr>
        </p:nvSpPr>
        <p:spPr>
          <a:xfrm>
            <a:off x="1596382" y="947920"/>
            <a:ext cx="6598712" cy="728480"/>
          </a:xfrm>
        </p:spPr>
        <p:txBody>
          <a:bodyPr/>
          <a:lstStyle/>
          <a:p>
            <a:r>
              <a:rPr lang="en-MY" b="1" dirty="0">
                <a:solidFill>
                  <a:schemeClr val="bg1"/>
                </a:solidFill>
                <a:effectLst>
                  <a:outerShdw blurRad="38100" dist="38100" dir="2700000" algn="tl">
                    <a:srgbClr val="000000">
                      <a:alpha val="43137"/>
                    </a:srgbClr>
                  </a:outerShdw>
                </a:effectLst>
              </a:rPr>
              <a:t>SENARAI SEMAK KEWANGAN</a:t>
            </a:r>
          </a:p>
        </p:txBody>
      </p:sp>
      <p:grpSp>
        <p:nvGrpSpPr>
          <p:cNvPr id="5" name="Group 4"/>
          <p:cNvGrpSpPr/>
          <p:nvPr/>
        </p:nvGrpSpPr>
        <p:grpSpPr>
          <a:xfrm>
            <a:off x="6970953" y="3375312"/>
            <a:ext cx="4881739" cy="276999"/>
            <a:chOff x="6970952" y="3679987"/>
            <a:chExt cx="4881739" cy="276999"/>
          </a:xfrm>
        </p:grpSpPr>
        <p:cxnSp>
          <p:nvCxnSpPr>
            <p:cNvPr id="15" name="Straight Arrow Connector 14"/>
            <p:cNvCxnSpPr>
              <a:cxnSpLocks/>
            </p:cNvCxnSpPr>
            <p:nvPr/>
          </p:nvCxnSpPr>
          <p:spPr>
            <a:xfrm flipH="1">
              <a:off x="6970952" y="3846610"/>
              <a:ext cx="592996" cy="0"/>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7603330" y="3679987"/>
              <a:ext cx="4249361" cy="2769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MY" sz="1200" b="1" dirty="0"/>
                <a:t>MENGUNCI MASUK HARGA SEUNIT</a:t>
              </a:r>
            </a:p>
          </p:txBody>
        </p:sp>
      </p:gr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795651" y="577084"/>
            <a:ext cx="1785264" cy="17773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pSp>
        <p:nvGrpSpPr>
          <p:cNvPr id="6" name="Group 5"/>
          <p:cNvGrpSpPr/>
          <p:nvPr/>
        </p:nvGrpSpPr>
        <p:grpSpPr>
          <a:xfrm>
            <a:off x="6931876" y="3944670"/>
            <a:ext cx="4930830" cy="276999"/>
            <a:chOff x="6931876" y="4234506"/>
            <a:chExt cx="4930830" cy="276999"/>
          </a:xfrm>
        </p:grpSpPr>
        <p:cxnSp>
          <p:nvCxnSpPr>
            <p:cNvPr id="11" name="Straight Arrow Connector 10">
              <a:extLst>
                <a:ext uri="{FF2B5EF4-FFF2-40B4-BE49-F238E27FC236}">
                  <a16:creationId xmlns:a16="http://schemas.microsoft.com/office/drawing/2014/main" id="{91BA6D19-8BA4-4A1D-93C7-29E768929C2E}"/>
                </a:ext>
              </a:extLst>
            </p:cNvPr>
            <p:cNvCxnSpPr>
              <a:cxnSpLocks/>
              <a:stCxn id="12" idx="1"/>
            </p:cNvCxnSpPr>
            <p:nvPr/>
          </p:nvCxnSpPr>
          <p:spPr>
            <a:xfrm flipH="1" flipV="1">
              <a:off x="6931876" y="4373005"/>
              <a:ext cx="671455" cy="1"/>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7FC2DB47-73FA-4892-A9B0-725E918FFD55}"/>
                </a:ext>
              </a:extLst>
            </p:cNvPr>
            <p:cNvSpPr txBox="1"/>
            <p:nvPr/>
          </p:nvSpPr>
          <p:spPr>
            <a:xfrm>
              <a:off x="7603331" y="4234506"/>
              <a:ext cx="4259375" cy="2769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MY" sz="1200" b="1" dirty="0"/>
                <a:t>SILA PASTIKAN LENGKAP</a:t>
              </a:r>
            </a:p>
          </p:txBody>
        </p:sp>
      </p:grpSp>
      <p:grpSp>
        <p:nvGrpSpPr>
          <p:cNvPr id="3" name="Group 2">
            <a:extLst>
              <a:ext uri="{FF2B5EF4-FFF2-40B4-BE49-F238E27FC236}">
                <a16:creationId xmlns:a16="http://schemas.microsoft.com/office/drawing/2014/main" id="{14090422-C53A-F55F-F24C-10F4F7D6B27B}"/>
              </a:ext>
            </a:extLst>
          </p:cNvPr>
          <p:cNvGrpSpPr/>
          <p:nvPr/>
        </p:nvGrpSpPr>
        <p:grpSpPr>
          <a:xfrm>
            <a:off x="6970953" y="4762902"/>
            <a:ext cx="4891753" cy="875766"/>
            <a:chOff x="6960939" y="4594040"/>
            <a:chExt cx="4891753" cy="875766"/>
          </a:xfrm>
        </p:grpSpPr>
        <p:cxnSp>
          <p:nvCxnSpPr>
            <p:cNvPr id="7" name="Straight Arrow Connector 6">
              <a:extLst>
                <a:ext uri="{FF2B5EF4-FFF2-40B4-BE49-F238E27FC236}">
                  <a16:creationId xmlns:a16="http://schemas.microsoft.com/office/drawing/2014/main" id="{2DF630F1-8C30-94A2-AB15-0E3E3F42778D}"/>
                </a:ext>
              </a:extLst>
            </p:cNvPr>
            <p:cNvCxnSpPr>
              <a:cxnSpLocks/>
            </p:cNvCxnSpPr>
            <p:nvPr/>
          </p:nvCxnSpPr>
          <p:spPr>
            <a:xfrm flipH="1" flipV="1">
              <a:off x="6960939" y="4594040"/>
              <a:ext cx="642390" cy="469943"/>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67D04C80-7E2F-70F7-6708-59F97229A123}"/>
                </a:ext>
              </a:extLst>
            </p:cNvPr>
            <p:cNvSpPr txBox="1"/>
            <p:nvPr/>
          </p:nvSpPr>
          <p:spPr>
            <a:xfrm>
              <a:off x="7603329" y="4638809"/>
              <a:ext cx="4249363"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ms-MY" sz="1200" b="1" dirty="0"/>
                <a:t>MEMUATNAIK PENYATA BANK YANG TELAH DISAHKAN OLEH BANK </a:t>
              </a:r>
            </a:p>
            <a:p>
              <a:r>
                <a:rPr lang="ms-MY" sz="1200" b="1" dirty="0"/>
                <a:t>* Pembekal akan gagal sekiranya amaun tidak sama di sistem</a:t>
              </a:r>
            </a:p>
          </p:txBody>
        </p:sp>
      </p:grpSp>
      <p:grpSp>
        <p:nvGrpSpPr>
          <p:cNvPr id="10" name="Group 9">
            <a:extLst>
              <a:ext uri="{FF2B5EF4-FFF2-40B4-BE49-F238E27FC236}">
                <a16:creationId xmlns:a16="http://schemas.microsoft.com/office/drawing/2014/main" id="{28D12AC1-193B-F4AC-D0C1-9589177B9A60}"/>
              </a:ext>
            </a:extLst>
          </p:cNvPr>
          <p:cNvGrpSpPr/>
          <p:nvPr/>
        </p:nvGrpSpPr>
        <p:grpSpPr>
          <a:xfrm>
            <a:off x="6970953" y="5366561"/>
            <a:ext cx="4891753" cy="819427"/>
            <a:chOff x="6960938" y="3322225"/>
            <a:chExt cx="4891753" cy="819427"/>
          </a:xfrm>
        </p:grpSpPr>
        <p:cxnSp>
          <p:nvCxnSpPr>
            <p:cNvPr id="13" name="Straight Arrow Connector 12">
              <a:extLst>
                <a:ext uri="{FF2B5EF4-FFF2-40B4-BE49-F238E27FC236}">
                  <a16:creationId xmlns:a16="http://schemas.microsoft.com/office/drawing/2014/main" id="{E3737BDC-7CF4-946B-B0C2-4894F82E4AF1}"/>
                </a:ext>
              </a:extLst>
            </p:cNvPr>
            <p:cNvCxnSpPr>
              <a:cxnSpLocks/>
            </p:cNvCxnSpPr>
            <p:nvPr/>
          </p:nvCxnSpPr>
          <p:spPr>
            <a:xfrm flipH="1" flipV="1">
              <a:off x="6960938" y="3322225"/>
              <a:ext cx="603010" cy="524385"/>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BFBC62B-7213-E22A-135F-672B80800527}"/>
                </a:ext>
              </a:extLst>
            </p:cNvPr>
            <p:cNvSpPr txBox="1"/>
            <p:nvPr/>
          </p:nvSpPr>
          <p:spPr>
            <a:xfrm>
              <a:off x="7603330" y="3679987"/>
              <a:ext cx="4249361"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MY" sz="1200" b="1" dirty="0"/>
                <a:t>MENGISI BORANG PENGISYTIHARAN MAKLUMAT SYARIKAT</a:t>
              </a:r>
            </a:p>
          </p:txBody>
        </p:sp>
      </p:grpSp>
      <p:grpSp>
        <p:nvGrpSpPr>
          <p:cNvPr id="21" name="Group 20">
            <a:extLst>
              <a:ext uri="{FF2B5EF4-FFF2-40B4-BE49-F238E27FC236}">
                <a16:creationId xmlns:a16="http://schemas.microsoft.com/office/drawing/2014/main" id="{2DC3565C-314F-231D-DBC4-6EEE520AAC75}"/>
              </a:ext>
            </a:extLst>
          </p:cNvPr>
          <p:cNvGrpSpPr/>
          <p:nvPr/>
        </p:nvGrpSpPr>
        <p:grpSpPr>
          <a:xfrm>
            <a:off x="6970953" y="4274682"/>
            <a:ext cx="4881739" cy="461665"/>
            <a:chOff x="6970953" y="4597938"/>
            <a:chExt cx="4881739" cy="461665"/>
          </a:xfrm>
        </p:grpSpPr>
        <p:cxnSp>
          <p:nvCxnSpPr>
            <p:cNvPr id="22" name="Straight Arrow Connector 21">
              <a:extLst>
                <a:ext uri="{FF2B5EF4-FFF2-40B4-BE49-F238E27FC236}">
                  <a16:creationId xmlns:a16="http://schemas.microsoft.com/office/drawing/2014/main" id="{B77D6E05-59F8-57D3-B5F3-9E2E4792163D}"/>
                </a:ext>
              </a:extLst>
            </p:cNvPr>
            <p:cNvCxnSpPr>
              <a:cxnSpLocks/>
              <a:stCxn id="23" idx="1"/>
            </p:cNvCxnSpPr>
            <p:nvPr/>
          </p:nvCxnSpPr>
          <p:spPr>
            <a:xfrm flipH="1" flipV="1">
              <a:off x="6970953" y="4695424"/>
              <a:ext cx="632376" cy="133347"/>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288EE0B1-1A10-CD3E-C330-174DD1F2E972}"/>
                </a:ext>
              </a:extLst>
            </p:cNvPr>
            <p:cNvSpPr txBox="1"/>
            <p:nvPr/>
          </p:nvSpPr>
          <p:spPr>
            <a:xfrm>
              <a:off x="7603329" y="4597938"/>
              <a:ext cx="4249363"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MY" sz="1200" b="1" dirty="0"/>
                <a:t>MENGUNCI MASUK PENYATA BANK 3 BULAN (NOVEMBER 2023 – JANUARI 2024)</a:t>
              </a:r>
            </a:p>
          </p:txBody>
        </p:sp>
      </p:grpSp>
      <p:grpSp>
        <p:nvGrpSpPr>
          <p:cNvPr id="26" name="Group 25">
            <a:extLst>
              <a:ext uri="{FF2B5EF4-FFF2-40B4-BE49-F238E27FC236}">
                <a16:creationId xmlns:a16="http://schemas.microsoft.com/office/drawing/2014/main" id="{2E02A6AE-DC1B-F6D0-1A8A-50FD2F9DB6D5}"/>
              </a:ext>
            </a:extLst>
          </p:cNvPr>
          <p:cNvGrpSpPr/>
          <p:nvPr/>
        </p:nvGrpSpPr>
        <p:grpSpPr>
          <a:xfrm>
            <a:off x="6970953" y="5890946"/>
            <a:ext cx="4881739" cy="651559"/>
            <a:chOff x="6970952" y="3305427"/>
            <a:chExt cx="4881739" cy="651559"/>
          </a:xfrm>
        </p:grpSpPr>
        <p:cxnSp>
          <p:nvCxnSpPr>
            <p:cNvPr id="27" name="Straight Arrow Connector 26">
              <a:extLst>
                <a:ext uri="{FF2B5EF4-FFF2-40B4-BE49-F238E27FC236}">
                  <a16:creationId xmlns:a16="http://schemas.microsoft.com/office/drawing/2014/main" id="{24846AD0-9B03-83D0-992A-BB87CFA4EB1F}"/>
                </a:ext>
              </a:extLst>
            </p:cNvPr>
            <p:cNvCxnSpPr>
              <a:cxnSpLocks/>
            </p:cNvCxnSpPr>
            <p:nvPr/>
          </p:nvCxnSpPr>
          <p:spPr>
            <a:xfrm flipH="1" flipV="1">
              <a:off x="6970952" y="3305427"/>
              <a:ext cx="592996" cy="541183"/>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229BE941-F8C0-6A54-4F5E-C2F798FC68C3}"/>
                </a:ext>
              </a:extLst>
            </p:cNvPr>
            <p:cNvSpPr txBox="1"/>
            <p:nvPr/>
          </p:nvSpPr>
          <p:spPr>
            <a:xfrm>
              <a:off x="7603330" y="3679987"/>
              <a:ext cx="4249361" cy="2769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MY" sz="1200" b="1" dirty="0"/>
                <a:t>MEMUAT NAIK TAX COMPLIANCE CERTIFICATE</a:t>
              </a:r>
            </a:p>
          </p:txBody>
        </p:sp>
      </p:grpSp>
    </p:spTree>
    <p:extLst>
      <p:ext uri="{BB962C8B-B14F-4D97-AF65-F5344CB8AC3E}">
        <p14:creationId xmlns:p14="http://schemas.microsoft.com/office/powerpoint/2010/main" val="1386971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382" y="947920"/>
            <a:ext cx="6013103" cy="728480"/>
          </a:xfrm>
        </p:spPr>
        <p:txBody>
          <a:bodyPr/>
          <a:lstStyle/>
          <a:p>
            <a:r>
              <a:rPr lang="en-MY" b="1" dirty="0">
                <a:solidFill>
                  <a:schemeClr val="bg1"/>
                </a:solidFill>
                <a:effectLst>
                  <a:outerShdw blurRad="38100" dist="38100" dir="2700000" algn="tl">
                    <a:srgbClr val="000000">
                      <a:alpha val="43137"/>
                    </a:srgbClr>
                  </a:outerShdw>
                </a:effectLst>
              </a:rPr>
              <a:t>SYARAT-SYARAT AM</a:t>
            </a:r>
          </a:p>
        </p:txBody>
      </p:sp>
      <p:pic>
        <p:nvPicPr>
          <p:cNvPr id="29" name="Picture 28">
            <a:extLst>
              <a:ext uri="{FF2B5EF4-FFF2-40B4-BE49-F238E27FC236}">
                <a16:creationId xmlns:a16="http://schemas.microsoft.com/office/drawing/2014/main" id="{C90579E3-583C-4FF4-9325-07E02EA54B4A}"/>
              </a:ext>
            </a:extLst>
          </p:cNvPr>
          <p:cNvPicPr>
            <a:picLocks noChangeAspect="1"/>
          </p:cNvPicPr>
          <p:nvPr/>
        </p:nvPicPr>
        <p:blipFill>
          <a:blip r:embed="rId2"/>
          <a:stretch>
            <a:fillRect/>
          </a:stretch>
        </p:blipFill>
        <p:spPr>
          <a:xfrm>
            <a:off x="8528295" y="656153"/>
            <a:ext cx="1398766" cy="1842215"/>
          </a:xfrm>
          <a:prstGeom prst="rect">
            <a:avLst/>
          </a:prstGeom>
        </p:spPr>
      </p:pic>
      <p:sp>
        <p:nvSpPr>
          <p:cNvPr id="23" name="TextBox 22">
            <a:extLst>
              <a:ext uri="{FF2B5EF4-FFF2-40B4-BE49-F238E27FC236}">
                <a16:creationId xmlns:a16="http://schemas.microsoft.com/office/drawing/2014/main" id="{AD554AFE-9F74-48D6-AA7C-ECAF47604953}"/>
              </a:ext>
            </a:extLst>
          </p:cNvPr>
          <p:cNvSpPr txBox="1"/>
          <p:nvPr/>
        </p:nvSpPr>
        <p:spPr>
          <a:xfrm>
            <a:off x="585537" y="2205197"/>
            <a:ext cx="11020926" cy="4308872"/>
          </a:xfrm>
          <a:prstGeom prst="rect">
            <a:avLst/>
          </a:prstGeom>
          <a:noFill/>
        </p:spPr>
        <p:txBody>
          <a:bodyPr wrap="square">
            <a:spAutoFit/>
          </a:bodyPr>
          <a:lstStyle/>
          <a:p>
            <a:pPr algn="just">
              <a:spcAft>
                <a:spcPts val="600"/>
              </a:spcAft>
            </a:pPr>
            <a:r>
              <a:rPr lang="ms-MY" b="1" u="sng" dirty="0"/>
              <a:t>AM</a:t>
            </a:r>
          </a:p>
          <a:p>
            <a:pPr algn="just">
              <a:spcAft>
                <a:spcPts val="600"/>
              </a:spcAft>
              <a:tabLst>
                <a:tab pos="685800" algn="l"/>
              </a:tabLst>
            </a:pPr>
            <a:r>
              <a:rPr lang="ms-MY" dirty="0"/>
              <a:t>1.1 	Spesifikasi ini adalah keperluan teknikal untuk pembekalan kasut untuk Jabatan Bomba 	Dan Penyelamat Malaysia ( JBPM) Negeri Perak</a:t>
            </a:r>
          </a:p>
          <a:p>
            <a:pPr algn="just">
              <a:spcAft>
                <a:spcPts val="600"/>
              </a:spcAft>
            </a:pPr>
            <a:endParaRPr lang="ms-MY" dirty="0"/>
          </a:p>
          <a:p>
            <a:pPr algn="just">
              <a:spcAft>
                <a:spcPts val="600"/>
              </a:spcAft>
            </a:pPr>
            <a:r>
              <a:rPr lang="ms-MY" b="1" u="sng" dirty="0"/>
              <a:t>SKOP</a:t>
            </a:r>
          </a:p>
          <a:p>
            <a:pPr algn="just">
              <a:spcAft>
                <a:spcPts val="600"/>
              </a:spcAft>
              <a:tabLst>
                <a:tab pos="685800" algn="l"/>
              </a:tabLst>
            </a:pPr>
            <a:r>
              <a:rPr lang="ms-MY" dirty="0"/>
              <a:t>2.1 	Spesifikasi teknikal ini adalah garis panduan kepada keperluan untuk pembekalan kasut 	yang akan digunakan oleh pihak Jabatan Bomba dan Penyelamat Malaysia Negeri Perak 	Sebagai kelengkapan pakaian seragam dan operasi bagi operasi kebakaran dan 	menyelamat.</a:t>
            </a:r>
          </a:p>
          <a:p>
            <a:pPr algn="just">
              <a:spcAft>
                <a:spcPts val="600"/>
              </a:spcAft>
            </a:pPr>
            <a:endParaRPr lang="ms-MY" dirty="0"/>
          </a:p>
          <a:p>
            <a:pPr algn="just">
              <a:spcAft>
                <a:spcPts val="600"/>
              </a:spcAft>
            </a:pPr>
            <a:r>
              <a:rPr lang="ms-MY" b="1" u="sng" dirty="0"/>
              <a:t>PERKARA AM</a:t>
            </a:r>
          </a:p>
          <a:p>
            <a:pPr algn="just">
              <a:spcAft>
                <a:spcPts val="600"/>
              </a:spcAft>
              <a:tabLst>
                <a:tab pos="685800" algn="l"/>
              </a:tabLst>
            </a:pPr>
            <a:r>
              <a:rPr lang="ms-MY" dirty="0"/>
              <a:t>3.1 	Kasut yang hendak dibekalkan harus mengikut kehendak spesifikasi pihak jabatan.</a:t>
            </a:r>
          </a:p>
          <a:p>
            <a:pPr algn="just">
              <a:spcAft>
                <a:spcPts val="600"/>
              </a:spcAft>
              <a:tabLst>
                <a:tab pos="685800" algn="l"/>
              </a:tabLst>
            </a:pPr>
            <a:r>
              <a:rPr lang="ms-MY" dirty="0"/>
              <a:t>3.2 	Syarikat pembekal harus berdaftar dengan Kementerian Kewangan Malaysia</a:t>
            </a:r>
          </a:p>
        </p:txBody>
      </p:sp>
    </p:spTree>
    <p:extLst>
      <p:ext uri="{BB962C8B-B14F-4D97-AF65-F5344CB8AC3E}">
        <p14:creationId xmlns:p14="http://schemas.microsoft.com/office/powerpoint/2010/main" val="2408188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382" y="947920"/>
            <a:ext cx="6013103" cy="728480"/>
          </a:xfrm>
        </p:spPr>
        <p:txBody>
          <a:bodyPr/>
          <a:lstStyle/>
          <a:p>
            <a:r>
              <a:rPr lang="en-MY" b="1" dirty="0">
                <a:solidFill>
                  <a:schemeClr val="bg1"/>
                </a:solidFill>
                <a:effectLst>
                  <a:outerShdw blurRad="38100" dist="38100" dir="2700000" algn="tl">
                    <a:srgbClr val="000000">
                      <a:alpha val="43137"/>
                    </a:srgbClr>
                  </a:outerShdw>
                </a:effectLst>
              </a:rPr>
              <a:t>SYARAT-SYARAT AM</a:t>
            </a:r>
          </a:p>
        </p:txBody>
      </p:sp>
      <p:pic>
        <p:nvPicPr>
          <p:cNvPr id="29" name="Picture 28">
            <a:extLst>
              <a:ext uri="{FF2B5EF4-FFF2-40B4-BE49-F238E27FC236}">
                <a16:creationId xmlns:a16="http://schemas.microsoft.com/office/drawing/2014/main" id="{C90579E3-583C-4FF4-9325-07E02EA54B4A}"/>
              </a:ext>
            </a:extLst>
          </p:cNvPr>
          <p:cNvPicPr>
            <a:picLocks noChangeAspect="1"/>
          </p:cNvPicPr>
          <p:nvPr/>
        </p:nvPicPr>
        <p:blipFill>
          <a:blip r:embed="rId2"/>
          <a:stretch>
            <a:fillRect/>
          </a:stretch>
        </p:blipFill>
        <p:spPr>
          <a:xfrm>
            <a:off x="8528295" y="656153"/>
            <a:ext cx="1398766" cy="1842215"/>
          </a:xfrm>
          <a:prstGeom prst="rect">
            <a:avLst/>
          </a:prstGeom>
        </p:spPr>
      </p:pic>
      <p:sp>
        <p:nvSpPr>
          <p:cNvPr id="23" name="TextBox 22">
            <a:extLst>
              <a:ext uri="{FF2B5EF4-FFF2-40B4-BE49-F238E27FC236}">
                <a16:creationId xmlns:a16="http://schemas.microsoft.com/office/drawing/2014/main" id="{AD554AFE-9F74-48D6-AA7C-ECAF47604953}"/>
              </a:ext>
            </a:extLst>
          </p:cNvPr>
          <p:cNvSpPr txBox="1"/>
          <p:nvPr/>
        </p:nvSpPr>
        <p:spPr>
          <a:xfrm>
            <a:off x="585537" y="2306465"/>
            <a:ext cx="11020926" cy="4108817"/>
          </a:xfrm>
          <a:prstGeom prst="rect">
            <a:avLst/>
          </a:prstGeom>
          <a:noFill/>
        </p:spPr>
        <p:txBody>
          <a:bodyPr wrap="square">
            <a:spAutoFit/>
          </a:bodyPr>
          <a:lstStyle/>
          <a:p>
            <a:pPr algn="just">
              <a:spcAft>
                <a:spcPts val="600"/>
              </a:spcAft>
            </a:pPr>
            <a:r>
              <a:rPr lang="en-US" b="1" u="sng" dirty="0"/>
              <a:t>PACKAGING / LABELLING (MANDATORY)</a:t>
            </a:r>
          </a:p>
          <a:p>
            <a:pPr marL="400050" indent="-400050" algn="just">
              <a:spcAft>
                <a:spcPts val="600"/>
              </a:spcAft>
              <a:tabLst>
                <a:tab pos="628650" algn="l"/>
              </a:tabLst>
            </a:pPr>
            <a:r>
              <a:rPr lang="en-US" dirty="0"/>
              <a:t>4.1 		The shoes shall be wrapped in tissue paper and packed in individual card box shoe box in 	matched pairs.</a:t>
            </a:r>
          </a:p>
          <a:p>
            <a:pPr algn="just">
              <a:spcAft>
                <a:spcPts val="600"/>
              </a:spcAft>
              <a:tabLst>
                <a:tab pos="628650" algn="l"/>
              </a:tabLst>
            </a:pPr>
            <a:r>
              <a:rPr lang="en-US" dirty="0"/>
              <a:t>4.2 	The individual card box shoe box to be marked showing: -</a:t>
            </a:r>
          </a:p>
          <a:p>
            <a:pPr marL="400050" algn="just">
              <a:spcAft>
                <a:spcPts val="600"/>
              </a:spcAft>
              <a:tabLst>
                <a:tab pos="628650" algn="l"/>
              </a:tabLst>
            </a:pPr>
            <a:r>
              <a:rPr lang="en-US" dirty="0"/>
              <a:t>	4.2.1 Supplier name, address, phone and fax number on the top of the box.</a:t>
            </a:r>
          </a:p>
          <a:p>
            <a:pPr marL="400050" algn="just">
              <a:spcAft>
                <a:spcPts val="600"/>
              </a:spcAft>
              <a:tabLst>
                <a:tab pos="628650" algn="l"/>
              </a:tabLst>
            </a:pPr>
            <a:r>
              <a:rPr lang="en-US" dirty="0"/>
              <a:t>	4.2.2 Art number, shoe size and color on the side of the box.</a:t>
            </a:r>
          </a:p>
          <a:p>
            <a:pPr algn="just">
              <a:spcAft>
                <a:spcPts val="600"/>
              </a:spcAft>
              <a:tabLst>
                <a:tab pos="628650" algn="l"/>
              </a:tabLst>
            </a:pPr>
            <a:r>
              <a:rPr lang="en-US" dirty="0"/>
              <a:t>4.3 	10 pairs same sizes will be packed in carton box.</a:t>
            </a:r>
          </a:p>
          <a:p>
            <a:pPr marL="400050" indent="-400050" algn="just">
              <a:spcAft>
                <a:spcPts val="600"/>
              </a:spcAft>
              <a:tabLst>
                <a:tab pos="628650" algn="l"/>
              </a:tabLst>
            </a:pPr>
            <a:r>
              <a:rPr lang="en-US" dirty="0"/>
              <a:t>4.4 		The carton box shall be marked with the following detail and other marking as specified in 	the contract:</a:t>
            </a:r>
          </a:p>
          <a:p>
            <a:pPr marL="400050" algn="just">
              <a:spcAft>
                <a:spcPts val="600"/>
              </a:spcAft>
              <a:tabLst>
                <a:tab pos="628650" algn="l"/>
              </a:tabLst>
            </a:pPr>
            <a:r>
              <a:rPr lang="en-US" dirty="0"/>
              <a:t>	4.4.1 Supplier name, address and contact number;</a:t>
            </a:r>
          </a:p>
          <a:p>
            <a:pPr marL="400050" algn="just">
              <a:spcAft>
                <a:spcPts val="600"/>
              </a:spcAft>
              <a:tabLst>
                <a:tab pos="628650" algn="l"/>
              </a:tabLst>
            </a:pPr>
            <a:r>
              <a:rPr lang="en-US" dirty="0"/>
              <a:t>	4.4.2 Contract number;</a:t>
            </a:r>
          </a:p>
          <a:p>
            <a:pPr marL="400050" algn="just">
              <a:spcAft>
                <a:spcPts val="600"/>
              </a:spcAft>
              <a:tabLst>
                <a:tab pos="628650" algn="l"/>
              </a:tabLst>
            </a:pPr>
            <a:r>
              <a:rPr lang="en-US" dirty="0"/>
              <a:t>	4.4.3 the sizes and quantity,</a:t>
            </a:r>
            <a:endParaRPr lang="ms-MY" dirty="0">
              <a:solidFill>
                <a:schemeClr val="bg1"/>
              </a:solidFill>
            </a:endParaRPr>
          </a:p>
        </p:txBody>
      </p:sp>
    </p:spTree>
    <p:extLst>
      <p:ext uri="{BB962C8B-B14F-4D97-AF65-F5344CB8AC3E}">
        <p14:creationId xmlns:p14="http://schemas.microsoft.com/office/powerpoint/2010/main" val="732860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382" y="947920"/>
            <a:ext cx="6013103" cy="728480"/>
          </a:xfrm>
        </p:spPr>
        <p:txBody>
          <a:bodyPr/>
          <a:lstStyle/>
          <a:p>
            <a:r>
              <a:rPr lang="en-MY" b="1" dirty="0">
                <a:solidFill>
                  <a:schemeClr val="bg1"/>
                </a:solidFill>
                <a:effectLst>
                  <a:outerShdw blurRad="38100" dist="38100" dir="2700000" algn="tl">
                    <a:srgbClr val="000000">
                      <a:alpha val="43137"/>
                    </a:srgbClr>
                  </a:outerShdw>
                </a:effectLst>
              </a:rPr>
              <a:t>SYARAT-SYARAT AM</a:t>
            </a:r>
          </a:p>
        </p:txBody>
      </p:sp>
      <p:pic>
        <p:nvPicPr>
          <p:cNvPr id="29" name="Picture 28">
            <a:extLst>
              <a:ext uri="{FF2B5EF4-FFF2-40B4-BE49-F238E27FC236}">
                <a16:creationId xmlns:a16="http://schemas.microsoft.com/office/drawing/2014/main" id="{C90579E3-583C-4FF4-9325-07E02EA54B4A}"/>
              </a:ext>
            </a:extLst>
          </p:cNvPr>
          <p:cNvPicPr>
            <a:picLocks noChangeAspect="1"/>
          </p:cNvPicPr>
          <p:nvPr/>
        </p:nvPicPr>
        <p:blipFill>
          <a:blip r:embed="rId2"/>
          <a:stretch>
            <a:fillRect/>
          </a:stretch>
        </p:blipFill>
        <p:spPr>
          <a:xfrm>
            <a:off x="8528295" y="656153"/>
            <a:ext cx="1398766" cy="1842215"/>
          </a:xfrm>
          <a:prstGeom prst="rect">
            <a:avLst/>
          </a:prstGeom>
        </p:spPr>
      </p:pic>
      <p:sp>
        <p:nvSpPr>
          <p:cNvPr id="23" name="TextBox 22">
            <a:extLst>
              <a:ext uri="{FF2B5EF4-FFF2-40B4-BE49-F238E27FC236}">
                <a16:creationId xmlns:a16="http://schemas.microsoft.com/office/drawing/2014/main" id="{AD554AFE-9F74-48D6-AA7C-ECAF47604953}"/>
              </a:ext>
            </a:extLst>
          </p:cNvPr>
          <p:cNvSpPr txBox="1"/>
          <p:nvPr/>
        </p:nvSpPr>
        <p:spPr>
          <a:xfrm>
            <a:off x="585537" y="2498368"/>
            <a:ext cx="11020926" cy="3877985"/>
          </a:xfrm>
          <a:prstGeom prst="rect">
            <a:avLst/>
          </a:prstGeom>
          <a:noFill/>
        </p:spPr>
        <p:txBody>
          <a:bodyPr wrap="square">
            <a:spAutoFit/>
          </a:bodyPr>
          <a:lstStyle/>
          <a:p>
            <a:pPr algn="just">
              <a:spcAft>
                <a:spcPts val="600"/>
              </a:spcAft>
            </a:pPr>
            <a:r>
              <a:rPr lang="en-US" b="1" u="sng" dirty="0"/>
              <a:t>PHYSICAL EVALUATION.</a:t>
            </a:r>
          </a:p>
          <a:p>
            <a:pPr algn="just">
              <a:spcAft>
                <a:spcPts val="600"/>
              </a:spcAft>
              <a:tabLst>
                <a:tab pos="685800" algn="l"/>
              </a:tabLst>
            </a:pPr>
            <a:r>
              <a:rPr lang="en-US" dirty="0"/>
              <a:t>5.1	Physical Evaluation. Tenderer shall provide Four (4) pairs samples (size 8) of the product for 	physical evaluation.</a:t>
            </a:r>
            <a:endParaRPr lang="ms-MY" dirty="0"/>
          </a:p>
          <a:p>
            <a:pPr algn="just">
              <a:spcAft>
                <a:spcPts val="600"/>
              </a:spcAft>
            </a:pPr>
            <a:endParaRPr lang="ms-MY" dirty="0"/>
          </a:p>
          <a:p>
            <a:pPr algn="just">
              <a:spcAft>
                <a:spcPts val="600"/>
              </a:spcAft>
            </a:pPr>
            <a:r>
              <a:rPr lang="en-US" b="1" u="sng" dirty="0"/>
              <a:t>QUALITY ASSURANCE PROVISION</a:t>
            </a:r>
          </a:p>
          <a:p>
            <a:pPr algn="just">
              <a:spcAft>
                <a:spcPts val="600"/>
              </a:spcAft>
              <a:tabLst>
                <a:tab pos="685800" algn="l"/>
              </a:tabLst>
            </a:pPr>
            <a:r>
              <a:rPr lang="en-US" dirty="0"/>
              <a:t>6.1 	The tenderer shall perform all examination and tests specified in this specification and 	forward the certificate of compliance to FRDM.</a:t>
            </a:r>
          </a:p>
          <a:p>
            <a:pPr algn="just">
              <a:spcAft>
                <a:spcPts val="600"/>
              </a:spcAft>
              <a:tabLst>
                <a:tab pos="685800" algn="l"/>
              </a:tabLst>
            </a:pPr>
            <a:r>
              <a:rPr lang="en-US" dirty="0"/>
              <a:t>6.2 	FRDM reserves the rights to perform any examination which is deemed necessary to ensure 	the supplies conform to the specification requirements.</a:t>
            </a:r>
          </a:p>
          <a:p>
            <a:pPr algn="just">
              <a:spcAft>
                <a:spcPts val="600"/>
              </a:spcAft>
              <a:tabLst>
                <a:tab pos="685800" algn="l"/>
              </a:tabLst>
            </a:pPr>
            <a:r>
              <a:rPr lang="en-US" dirty="0"/>
              <a:t>6.3 	All supply shall be subjected to the approval of the Delivery Committee. Any supplies which 	in the opinion of this Committee are inferior quality of material or workmanship or differs in 	any respect from this specification may be rejected by them.</a:t>
            </a:r>
          </a:p>
        </p:txBody>
      </p:sp>
    </p:spTree>
    <p:extLst>
      <p:ext uri="{BB962C8B-B14F-4D97-AF65-F5344CB8AC3E}">
        <p14:creationId xmlns:p14="http://schemas.microsoft.com/office/powerpoint/2010/main" val="1977787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382" y="947920"/>
            <a:ext cx="6013103" cy="728480"/>
          </a:xfrm>
        </p:spPr>
        <p:txBody>
          <a:bodyPr/>
          <a:lstStyle/>
          <a:p>
            <a:r>
              <a:rPr lang="en-MY" b="1" dirty="0">
                <a:solidFill>
                  <a:schemeClr val="bg1"/>
                </a:solidFill>
                <a:effectLst>
                  <a:outerShdw blurRad="38100" dist="38100" dir="2700000" algn="tl">
                    <a:srgbClr val="000000">
                      <a:alpha val="43137"/>
                    </a:srgbClr>
                  </a:outerShdw>
                </a:effectLst>
              </a:rPr>
              <a:t>SYARAT-SYARAT AM</a:t>
            </a:r>
          </a:p>
        </p:txBody>
      </p:sp>
      <p:pic>
        <p:nvPicPr>
          <p:cNvPr id="29" name="Picture 28">
            <a:extLst>
              <a:ext uri="{FF2B5EF4-FFF2-40B4-BE49-F238E27FC236}">
                <a16:creationId xmlns:a16="http://schemas.microsoft.com/office/drawing/2014/main" id="{C90579E3-583C-4FF4-9325-07E02EA54B4A}"/>
              </a:ext>
            </a:extLst>
          </p:cNvPr>
          <p:cNvPicPr>
            <a:picLocks noChangeAspect="1"/>
          </p:cNvPicPr>
          <p:nvPr/>
        </p:nvPicPr>
        <p:blipFill>
          <a:blip r:embed="rId2"/>
          <a:stretch>
            <a:fillRect/>
          </a:stretch>
        </p:blipFill>
        <p:spPr>
          <a:xfrm>
            <a:off x="8528295" y="656153"/>
            <a:ext cx="1398766" cy="1842215"/>
          </a:xfrm>
          <a:prstGeom prst="rect">
            <a:avLst/>
          </a:prstGeom>
        </p:spPr>
      </p:pic>
      <p:sp>
        <p:nvSpPr>
          <p:cNvPr id="23" name="TextBox 22">
            <a:extLst>
              <a:ext uri="{FF2B5EF4-FFF2-40B4-BE49-F238E27FC236}">
                <a16:creationId xmlns:a16="http://schemas.microsoft.com/office/drawing/2014/main" id="{AD554AFE-9F74-48D6-AA7C-ECAF47604953}"/>
              </a:ext>
            </a:extLst>
          </p:cNvPr>
          <p:cNvSpPr txBox="1"/>
          <p:nvPr/>
        </p:nvSpPr>
        <p:spPr>
          <a:xfrm>
            <a:off x="585537" y="2498368"/>
            <a:ext cx="11020926" cy="3724096"/>
          </a:xfrm>
          <a:prstGeom prst="rect">
            <a:avLst/>
          </a:prstGeom>
          <a:noFill/>
        </p:spPr>
        <p:txBody>
          <a:bodyPr wrap="square">
            <a:spAutoFit/>
          </a:bodyPr>
          <a:lstStyle/>
          <a:p>
            <a:pPr algn="just">
              <a:spcAft>
                <a:spcPts val="600"/>
              </a:spcAft>
            </a:pPr>
            <a:r>
              <a:rPr lang="en-US" b="1" u="sng" dirty="0"/>
              <a:t>QUALITY ASSURANCE PROVISION (Continued)</a:t>
            </a:r>
          </a:p>
          <a:p>
            <a:pPr algn="just">
              <a:spcAft>
                <a:spcPts val="600"/>
              </a:spcAft>
              <a:tabLst>
                <a:tab pos="685800" algn="l"/>
              </a:tabLst>
            </a:pPr>
            <a:r>
              <a:rPr lang="en-US" dirty="0"/>
              <a:t>6.4 	In the case of inspection at the factory site, the Committee shall have free access to the 	factory premises before, during and after production of the item. The factory management 	shall accord this officer with the necessary facilities within the factory premises to enable 	him to freely carry out the inspection.</a:t>
            </a:r>
          </a:p>
          <a:p>
            <a:pPr algn="just">
              <a:spcAft>
                <a:spcPts val="600"/>
              </a:spcAft>
              <a:tabLst>
                <a:tab pos="685800" algn="l"/>
              </a:tabLst>
            </a:pPr>
            <a:endParaRPr lang="en-US" dirty="0"/>
          </a:p>
          <a:p>
            <a:pPr algn="just">
              <a:spcAft>
                <a:spcPts val="600"/>
              </a:spcAft>
              <a:tabLst>
                <a:tab pos="685800" algn="l"/>
              </a:tabLst>
            </a:pPr>
            <a:r>
              <a:rPr lang="en-US" b="1" u="sng" dirty="0"/>
              <a:t>WARRANTY</a:t>
            </a:r>
          </a:p>
          <a:p>
            <a:pPr algn="just">
              <a:spcAft>
                <a:spcPts val="600"/>
              </a:spcAft>
              <a:tabLst>
                <a:tab pos="685800" algn="l"/>
              </a:tabLst>
            </a:pPr>
            <a:r>
              <a:rPr lang="en-US" dirty="0"/>
              <a:t>7.1 	The tenderer shall guarantee every shoe against defects in the manufacture, or any 	defects arising out of design, or faulty materials, or workmanship, or any malfunction due to 	quality of materials, workmanship and design for a period of 6 months from the date of 	acceptance. Any defect item will be replaced by the tenderer. All cost involved including 	replacing item and transportation will be borne by the tenderer.</a:t>
            </a:r>
            <a:endParaRPr lang="ms-MY" dirty="0"/>
          </a:p>
        </p:txBody>
      </p:sp>
    </p:spTree>
    <p:extLst>
      <p:ext uri="{BB962C8B-B14F-4D97-AF65-F5344CB8AC3E}">
        <p14:creationId xmlns:p14="http://schemas.microsoft.com/office/powerpoint/2010/main" val="29699086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382" y="947920"/>
            <a:ext cx="6013103" cy="728480"/>
          </a:xfrm>
        </p:spPr>
        <p:txBody>
          <a:bodyPr/>
          <a:lstStyle/>
          <a:p>
            <a:r>
              <a:rPr lang="en-MY" b="1" dirty="0">
                <a:solidFill>
                  <a:schemeClr val="bg1"/>
                </a:solidFill>
                <a:effectLst>
                  <a:outerShdw blurRad="38100" dist="38100" dir="2700000" algn="tl">
                    <a:srgbClr val="000000">
                      <a:alpha val="43137"/>
                    </a:srgbClr>
                  </a:outerShdw>
                </a:effectLst>
              </a:rPr>
              <a:t>SYARAT-SYARAT AM</a:t>
            </a:r>
          </a:p>
        </p:txBody>
      </p:sp>
      <p:pic>
        <p:nvPicPr>
          <p:cNvPr id="29" name="Picture 28">
            <a:extLst>
              <a:ext uri="{FF2B5EF4-FFF2-40B4-BE49-F238E27FC236}">
                <a16:creationId xmlns:a16="http://schemas.microsoft.com/office/drawing/2014/main" id="{C90579E3-583C-4FF4-9325-07E02EA54B4A}"/>
              </a:ext>
            </a:extLst>
          </p:cNvPr>
          <p:cNvPicPr>
            <a:picLocks noChangeAspect="1"/>
          </p:cNvPicPr>
          <p:nvPr/>
        </p:nvPicPr>
        <p:blipFill>
          <a:blip r:embed="rId2"/>
          <a:stretch>
            <a:fillRect/>
          </a:stretch>
        </p:blipFill>
        <p:spPr>
          <a:xfrm>
            <a:off x="8528295" y="656153"/>
            <a:ext cx="1398766" cy="1842215"/>
          </a:xfrm>
          <a:prstGeom prst="rect">
            <a:avLst/>
          </a:prstGeom>
        </p:spPr>
      </p:pic>
      <p:sp>
        <p:nvSpPr>
          <p:cNvPr id="23" name="TextBox 22">
            <a:extLst>
              <a:ext uri="{FF2B5EF4-FFF2-40B4-BE49-F238E27FC236}">
                <a16:creationId xmlns:a16="http://schemas.microsoft.com/office/drawing/2014/main" id="{AD554AFE-9F74-48D6-AA7C-ECAF47604953}"/>
              </a:ext>
            </a:extLst>
          </p:cNvPr>
          <p:cNvSpPr txBox="1"/>
          <p:nvPr/>
        </p:nvSpPr>
        <p:spPr>
          <a:xfrm>
            <a:off x="585537" y="2498368"/>
            <a:ext cx="11020926" cy="3247043"/>
          </a:xfrm>
          <a:prstGeom prst="rect">
            <a:avLst/>
          </a:prstGeom>
          <a:noFill/>
        </p:spPr>
        <p:txBody>
          <a:bodyPr wrap="square">
            <a:spAutoFit/>
          </a:bodyPr>
          <a:lstStyle/>
          <a:p>
            <a:pPr algn="just">
              <a:spcAft>
                <a:spcPts val="600"/>
              </a:spcAft>
            </a:pPr>
            <a:r>
              <a:rPr lang="en-US" b="1" u="sng" dirty="0"/>
              <a:t>DELIVERY</a:t>
            </a:r>
          </a:p>
          <a:p>
            <a:pPr algn="just">
              <a:spcAft>
                <a:spcPts val="600"/>
              </a:spcAft>
              <a:tabLst>
                <a:tab pos="685800" algn="l"/>
              </a:tabLst>
            </a:pPr>
            <a:r>
              <a:rPr lang="en-US" dirty="0"/>
              <a:t>8.1 	The tenderer shall deliver all the goods within 90 days after the date of the letter of 	acceptance.</a:t>
            </a:r>
          </a:p>
          <a:p>
            <a:pPr algn="just">
              <a:spcAft>
                <a:spcPts val="600"/>
              </a:spcAft>
              <a:tabLst>
                <a:tab pos="685800" algn="l"/>
              </a:tabLst>
            </a:pPr>
            <a:r>
              <a:rPr lang="en-US" dirty="0"/>
              <a:t>8.2 	All the goods shall be delivered to Fire and Rescue Department, Malaysia, Perak, 		Persiaran 	Meru Utama, Meru Raya, 30020 Ipoh, Perak or other places that will be 	designated by the 	department.</a:t>
            </a:r>
          </a:p>
          <a:p>
            <a:pPr algn="just">
              <a:spcAft>
                <a:spcPts val="600"/>
              </a:spcAft>
              <a:tabLst>
                <a:tab pos="685800" algn="l"/>
              </a:tabLst>
            </a:pPr>
            <a:endParaRPr lang="en-US" dirty="0"/>
          </a:p>
          <a:p>
            <a:pPr algn="just">
              <a:spcAft>
                <a:spcPts val="600"/>
              </a:spcAft>
              <a:tabLst>
                <a:tab pos="685800" algn="l"/>
              </a:tabLst>
            </a:pPr>
            <a:r>
              <a:rPr lang="en-US" b="1" u="sng" dirty="0"/>
              <a:t>ATTENDBRIEFINGS</a:t>
            </a:r>
          </a:p>
          <a:p>
            <a:pPr algn="just">
              <a:spcAft>
                <a:spcPts val="600"/>
              </a:spcAft>
              <a:tabLst>
                <a:tab pos="685800" algn="l"/>
              </a:tabLst>
            </a:pPr>
            <a:r>
              <a:rPr lang="en-US" dirty="0"/>
              <a:t>9.1 	All tenderers /Interested suppliers interested in participating in the quotation above must 	attend a special briefing on the matter to be determined later.</a:t>
            </a:r>
            <a:endParaRPr lang="ms-MY" dirty="0"/>
          </a:p>
        </p:txBody>
      </p:sp>
    </p:spTree>
    <p:extLst>
      <p:ext uri="{BB962C8B-B14F-4D97-AF65-F5344CB8AC3E}">
        <p14:creationId xmlns:p14="http://schemas.microsoft.com/office/powerpoint/2010/main" val="29085557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0993" y="593378"/>
            <a:ext cx="7271722" cy="1323439"/>
          </a:xfrm>
          <a:prstGeom prst="rect">
            <a:avLst/>
          </a:prstGeom>
          <a:noFill/>
        </p:spPr>
        <p:txBody>
          <a:bodyPr wrap="square" rtlCol="0">
            <a:spAutoFit/>
          </a:bodyPr>
          <a:lstStyle/>
          <a:p>
            <a:r>
              <a:rPr lang="en-US" sz="8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TERIMA KASIH</a:t>
            </a:r>
          </a:p>
        </p:txBody>
      </p:sp>
      <p:sp>
        <p:nvSpPr>
          <p:cNvPr id="5" name="Rectangle 4"/>
          <p:cNvSpPr/>
          <p:nvPr/>
        </p:nvSpPr>
        <p:spPr>
          <a:xfrm flipV="1">
            <a:off x="1665638" y="666952"/>
            <a:ext cx="8214088" cy="792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flipV="1">
            <a:off x="1686658" y="1807778"/>
            <a:ext cx="8214087" cy="985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658" y="2506972"/>
            <a:ext cx="4110597" cy="3645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446" y="2517484"/>
            <a:ext cx="5400829" cy="3645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732260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TM04033927[[fn=Main Event]]</Template>
  <TotalTime>794</TotalTime>
  <Words>712</Words>
  <Application>Microsoft Office PowerPoint</Application>
  <PresentationFormat>Widescreen</PresentationFormat>
  <Paragraphs>60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Ion Boardroom</vt:lpstr>
      <vt:lpstr>SEBUT HARGA PEROLEHAN MEMBEKAL DAN MENGHANTAR KASUT PEJABAT, KASUT TAKTIKAL DAN KASUT KESELAMATAN KEJURUTERAAN UNTUK KEGUNAAN JBPM NEGERI PERAK TAHUN 2024</vt:lpstr>
      <vt:lpstr>SENARAI SEMAK TEKNIKAL</vt:lpstr>
      <vt:lpstr>SENARAI SEMAK KEWANGAN</vt:lpstr>
      <vt:lpstr>SYARAT-SYARAT AM</vt:lpstr>
      <vt:lpstr>SYARAT-SYARAT AM</vt:lpstr>
      <vt:lpstr>SYARAT-SYARAT AM</vt:lpstr>
      <vt:lpstr>SYARAT-SYARAT AM</vt:lpstr>
      <vt:lpstr>SYARAT-SYARAT 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TAKLIMAT SEBUTHARGA PERKHIDMATAN MENJAHIT PAKAIAN KERJA NO.2 BUSH JAKET UNTUK PEGAWAI BOMBA WANITA GRED KB19 HINGGA KB26 DAN PAKAIAN KERJA NO.3 SISIPAN DALAM UNTUK PEGAWAI LELAKI LAIN-LAIN PANGKAT DAN PEGAWAI BOMBA BANTUAN JBPM NEGERI PERAK</dc:title>
  <dc:creator>user1</dc:creator>
  <cp:lastModifiedBy>Muhamad Shahrizal Aris</cp:lastModifiedBy>
  <cp:revision>77</cp:revision>
  <dcterms:created xsi:type="dcterms:W3CDTF">2019-06-13T23:58:13Z</dcterms:created>
  <dcterms:modified xsi:type="dcterms:W3CDTF">2024-03-17T15:59:48Z</dcterms:modified>
</cp:coreProperties>
</file>